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8" r:id="rId5"/>
    <p:sldId id="283" r:id="rId6"/>
    <p:sldId id="297" r:id="rId7"/>
    <p:sldId id="292" r:id="rId8"/>
    <p:sldId id="284" r:id="rId9"/>
    <p:sldId id="293" r:id="rId10"/>
    <p:sldId id="294" r:id="rId11"/>
    <p:sldId id="295" r:id="rId12"/>
    <p:sldId id="285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712" autoAdjust="0"/>
  </p:normalViewPr>
  <p:slideViewPr>
    <p:cSldViewPr snapToGrid="0">
      <p:cViewPr varScale="1">
        <p:scale>
          <a:sx n="99" d="100"/>
          <a:sy n="99" d="100"/>
        </p:scale>
        <p:origin x="600" y="7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Request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Types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  <c:pt idx="3">
                  <c:v>2018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75</c:v>
                </c:pt>
                <c:pt idx="2">
                  <c:v>95</c:v>
                </c:pt>
                <c:pt idx="3">
                  <c:v>120</c:v>
                </c:pt>
                <c:pt idx="4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35362816"/>
        <c:axId val="235367128"/>
      </c:barChart>
      <c:catAx>
        <c:axId val="2353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367128"/>
        <c:crosses val="autoZero"/>
        <c:auto val="1"/>
        <c:lblAlgn val="ctr"/>
        <c:lblOffset val="100"/>
        <c:noMultiLvlLbl val="0"/>
      </c:catAx>
      <c:valAx>
        <c:axId val="23536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36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364776"/>
        <c:axId val="235362032"/>
      </c:lineChart>
      <c:catAx>
        <c:axId val="235364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362032"/>
        <c:crosses val="autoZero"/>
        <c:auto val="1"/>
        <c:lblAlgn val="ctr"/>
        <c:lblOffset val="100"/>
        <c:noMultiLvlLbl val="0"/>
      </c:catAx>
      <c:valAx>
        <c:axId val="235362032"/>
        <c:scaling>
          <c:orientation val="minMax"/>
        </c:scaling>
        <c:delete val="1"/>
        <c:axPos val="l"/>
        <c:numFmt formatCode="[$$-409]#,##0" sourceLinked="1"/>
        <c:majorTickMark val="none"/>
        <c:minorTickMark val="none"/>
        <c:tickLblPos val="nextTo"/>
        <c:crossAx val="235364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Danyel W. McNeil 311 Manager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8/12/2019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noProof="0" dirty="0" smtClean="0"/>
              <a:t>Danyel W. McNeil 311 Manager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smtClean="0"/>
              <a:t>Danyel W. McNeil 311 Manager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356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Danyel W. McNeil 311 Manager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498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300" y="2811054"/>
            <a:ext cx="67437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300" y="4061040"/>
            <a:ext cx="4935141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7335441" y="269861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512000"/>
            <a:ext cx="4104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511250"/>
            <a:ext cx="4104085" cy="46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512000"/>
            <a:ext cx="27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6162" y="1511477"/>
            <a:ext cx="2700338" cy="4679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8662" y="1511475"/>
            <a:ext cx="270033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512000"/>
            <a:ext cx="162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809" y="1512000"/>
            <a:ext cx="1620441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6059" y="1512000"/>
            <a:ext cx="1620441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7309" y="1507535"/>
            <a:ext cx="1620441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8559" y="1507535"/>
            <a:ext cx="1620441" cy="468371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300" y="2811054"/>
            <a:ext cx="67437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300" y="4061040"/>
            <a:ext cx="4935141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7335441" y="269861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5" y="2156226"/>
            <a:ext cx="44685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1808559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4467225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08000"/>
            <a:ext cx="8496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3914" y="1007251"/>
            <a:ext cx="4095086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007251"/>
            <a:ext cx="4086086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xmlns="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23851" y="1016231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xmlns="" id="{3E8A46E0-47C2-4441-B7DD-F621A80F1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724916" y="1016231"/>
            <a:ext cx="1488131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1" y="1224129"/>
            <a:ext cx="4086086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4064" y="1224129"/>
            <a:ext cx="4085936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914" y="1955731"/>
            <a:ext cx="4085936" cy="42339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943031"/>
            <a:ext cx="4085936" cy="42466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2949028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xmlns="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23851" y="1892926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12" y="432001"/>
            <a:ext cx="5228388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00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2949028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xmlns="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23851" y="1892926"/>
            <a:ext cx="1488131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00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91612" y="432001"/>
            <a:ext cx="5228388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6775" y="2204792"/>
            <a:ext cx="4467225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6775" y="41488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7335441" y="524778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8277" y="2033589"/>
            <a:ext cx="6647447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8559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5" y="2156226"/>
            <a:ext cx="44685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1808559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850" y="3802899"/>
            <a:ext cx="348615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3850" y="4787900"/>
            <a:ext cx="348615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2668686"/>
            <a:ext cx="4104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7011441" y="3700775"/>
            <a:ext cx="1808559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1869796"/>
            <a:ext cx="4981425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8750" y="2994142"/>
            <a:ext cx="4981220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00" y="3763649"/>
            <a:ext cx="4104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7331869" y="1762069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2307689"/>
            <a:ext cx="4104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2815038"/>
            <a:ext cx="4104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000" y="2308215"/>
            <a:ext cx="4104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2812214"/>
            <a:ext cx="4104085" cy="337903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xmlns="" id="{BBC0CAF5-0DE6-4BEA-824E-124A54A76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23851" y="2100317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xmlns="" id="{ED008080-B2F5-441A-8B15-30AE86BBF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724916" y="2100317"/>
            <a:ext cx="1488131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0" y="5359401"/>
            <a:ext cx="4248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077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798354"/>
            <a:ext cx="280035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3650" y="3957705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3650" y="43067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3650" y="4655739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3650" y="5004756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6343650" y="2685912"/>
            <a:ext cx="280035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7335076" y="6371351"/>
            <a:ext cx="1484923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7335077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2000"/>
            <a:ext cx="8496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439820"/>
            <a:ext cx="4248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000" y="6371351"/>
            <a:ext cx="324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7682325" y="6301914"/>
            <a:ext cx="790425" cy="622016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9143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993" y="2799745"/>
            <a:ext cx="8459002" cy="1261295"/>
          </a:xfrm>
        </p:spPr>
        <p:txBody>
          <a:bodyPr/>
          <a:lstStyle/>
          <a:p>
            <a:r>
              <a:rPr lang="en-US" dirty="0" smtClean="0"/>
              <a:t>311 for City Services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4061040"/>
            <a:ext cx="6580188" cy="580921"/>
          </a:xfrm>
        </p:spPr>
        <p:txBody>
          <a:bodyPr/>
          <a:lstStyle/>
          <a:p>
            <a:r>
              <a:rPr lang="en-US" sz="2400" dirty="0" smtClean="0"/>
              <a:t>The Thread That Binds The 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376" y="39899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/>
              <a:t>Danyel W. McNeil</a:t>
            </a:r>
            <a:endParaRPr lang="en-US" dirty="0"/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61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9053" y="43067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/>
              <a:t>501-371-6867</a:t>
            </a:r>
            <a:endParaRPr lang="en-US" dirty="0"/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61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77376" y="4623522"/>
            <a:ext cx="2626121" cy="349017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/>
              <a:t>dmcneil@littlerock.gov</a:t>
            </a:r>
            <a:endParaRPr lang="en-US" dirty="0"/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61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543" y="4968749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/>
              <a:t>LR.gov</a:t>
            </a:r>
            <a:endParaRPr lang="en-US" dirty="0"/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xmlns="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948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xmlns="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000" dirty="0" smtClean="0"/>
              <a:t>The City of Little Rock is committed to quality Services and Easy Access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808522"/>
            <a:ext cx="4104000" cy="4859590"/>
          </a:xfrm>
        </p:spPr>
        <p:txBody>
          <a:bodyPr/>
          <a:lstStyle/>
          <a:p>
            <a:r>
              <a:rPr lang="en-US" sz="2000" dirty="0" smtClean="0"/>
              <a:t>311 allows Residents and Departments Communicate</a:t>
            </a:r>
          </a:p>
          <a:p>
            <a:r>
              <a:rPr lang="en-US" sz="2000" dirty="0" smtClean="0"/>
              <a:t>Centralized, </a:t>
            </a:r>
          </a:p>
          <a:p>
            <a:r>
              <a:rPr lang="en-US" sz="2000" dirty="0" smtClean="0"/>
              <a:t>Available, </a:t>
            </a:r>
          </a:p>
          <a:p>
            <a:r>
              <a:rPr lang="en-US" sz="2000" dirty="0" smtClean="0"/>
              <a:t>Easy Access, </a:t>
            </a:r>
          </a:p>
          <a:p>
            <a:r>
              <a:rPr lang="en-US" sz="2000" dirty="0" smtClean="0"/>
              <a:t>24/7 Access, </a:t>
            </a:r>
          </a:p>
          <a:p>
            <a:r>
              <a:rPr lang="en-US" sz="2000" dirty="0" smtClean="0"/>
              <a:t>Feedback Friendly, </a:t>
            </a:r>
          </a:p>
          <a:p>
            <a:r>
              <a:rPr lang="en-US" sz="2000" dirty="0" smtClean="0"/>
              <a:t>Low Maintenance, </a:t>
            </a:r>
          </a:p>
          <a:p>
            <a:r>
              <a:rPr lang="en-US" sz="2000" dirty="0" smtClean="0"/>
              <a:t>High Value, </a:t>
            </a:r>
          </a:p>
          <a:p>
            <a:r>
              <a:rPr lang="en-US" sz="2000" dirty="0" smtClean="0"/>
              <a:t>Expandable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24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xmlns="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51825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100" y="1873345"/>
            <a:ext cx="6641900" cy="1124345"/>
          </a:xfrm>
        </p:spPr>
        <p:txBody>
          <a:bodyPr/>
          <a:lstStyle/>
          <a:p>
            <a:r>
              <a:rPr lang="en-US" dirty="0" smtClean="0"/>
              <a:t>311 is Progressive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838750" y="2994142"/>
            <a:ext cx="4981250" cy="756097"/>
          </a:xfrm>
        </p:spPr>
        <p:txBody>
          <a:bodyPr/>
          <a:lstStyle/>
          <a:p>
            <a:r>
              <a:rPr lang="en-US" sz="2000" dirty="0" smtClean="0"/>
              <a:t>Gone are the days of paper work orders filed in a cabinet, taking up valuable space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00" y="4206240"/>
            <a:ext cx="4104000" cy="19857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Utilizing 311, all departments can select, organize, assign and evaluate duties to employees.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Reports of open, closed and over due tasks are at your finger tips.  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xmlns="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7247823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311 is Versatile </a:t>
            </a:r>
            <a:r>
              <a:rPr lang="en-US" dirty="0"/>
              <a:t>Option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6775" y="4148792"/>
            <a:ext cx="4467225" cy="2126811"/>
          </a:xfrm>
        </p:spPr>
        <p:txBody>
          <a:bodyPr/>
          <a:lstStyle/>
          <a:p>
            <a:r>
              <a:rPr lang="en-US" sz="2000" dirty="0" smtClean="0"/>
              <a:t>Requests can be entered from a Laptop, I Pad, Mobile device or traditional Desk top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Efficacy and Efficiency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000" dirty="0" smtClean="0"/>
              <a:t>Ever heard the phrase: If it Isn’t documented, it didn’t happen?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442934"/>
            <a:ext cx="4380000" cy="360000"/>
          </a:xfrm>
        </p:spPr>
        <p:txBody>
          <a:bodyPr/>
          <a:lstStyle/>
          <a:p>
            <a:r>
              <a:rPr lang="en-US" dirty="0" smtClean="0"/>
              <a:t>Efficacy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802235"/>
            <a:ext cx="4075043" cy="3121487"/>
          </a:xfrm>
        </p:spPr>
        <p:txBody>
          <a:bodyPr/>
          <a:lstStyle/>
          <a:p>
            <a:r>
              <a:rPr lang="en-US" sz="2000" dirty="0" smtClean="0"/>
              <a:t>Departments are now able to receive requests real time, and prioritize by urgency.</a:t>
            </a:r>
          </a:p>
          <a:p>
            <a:r>
              <a:rPr lang="en-US" sz="2000" dirty="0" smtClean="0"/>
              <a:t>Departments can be transparent with their measurable task completion and provide reports from 311.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Departments have the benefit of real time feedback to residents</a:t>
            </a:r>
            <a:endParaRPr lang="en-US" sz="2000" dirty="0" smtClean="0"/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572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775888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000" y="2443460"/>
            <a:ext cx="5472000" cy="358775"/>
          </a:xfrm>
        </p:spPr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1" y="2696580"/>
            <a:ext cx="4572000" cy="3674771"/>
          </a:xfrm>
        </p:spPr>
        <p:txBody>
          <a:bodyPr/>
          <a:lstStyle/>
          <a:p>
            <a:r>
              <a:rPr lang="en-US" sz="2000" dirty="0" smtClean="0"/>
              <a:t>Departments have ease in work assignments</a:t>
            </a:r>
          </a:p>
          <a:p>
            <a:r>
              <a:rPr lang="en-US" sz="2000" dirty="0" smtClean="0"/>
              <a:t>Employees can plan and organize their day be their work lists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Departments have built-in phone support from 311 Call Center-saves time and diverts Human capital onto production versus office coverage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0236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xmlns="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" y="167193"/>
            <a:ext cx="7335441" cy="593646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39" y="1944471"/>
            <a:ext cx="4903599" cy="1958400"/>
          </a:xfrm>
        </p:spPr>
        <p:txBody>
          <a:bodyPr/>
          <a:lstStyle/>
          <a:p>
            <a:r>
              <a:rPr lang="en-US" dirty="0" smtClean="0"/>
              <a:t>311 is easy to remember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4703" y="4813405"/>
            <a:ext cx="4902200" cy="1100565"/>
          </a:xfrm>
        </p:spPr>
        <p:txBody>
          <a:bodyPr/>
          <a:lstStyle/>
          <a:p>
            <a:r>
              <a:rPr lang="en-US" sz="2000" dirty="0" smtClean="0"/>
              <a:t>Residents have one simple number to use for accessing City Services and asking questions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311 information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-1092200" y="1008000"/>
            <a:ext cx="11339513" cy="360000"/>
          </a:xfrm>
        </p:spPr>
        <p:txBody>
          <a:bodyPr/>
          <a:lstStyle/>
          <a:p>
            <a:r>
              <a:rPr lang="en-US" sz="2000" dirty="0" smtClean="0"/>
              <a:t>	Departments have the ability to alter, enhance or create Service Request types</a:t>
            </a:r>
            <a:endParaRPr lang="en-U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942063"/>
              </p:ext>
            </p:extLst>
          </p:nvPr>
        </p:nvGraphicFramePr>
        <p:xfrm>
          <a:off x="64730" y="1647576"/>
          <a:ext cx="8755270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 title="Gross Revenue Placeholder Chart">
            <a:extLst>
              <a:ext uri="{FF2B5EF4-FFF2-40B4-BE49-F238E27FC236}">
                <a16:creationId xmlns:a16="http://schemas.microsoft.com/office/drawing/2014/main" xmlns="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427713"/>
              </p:ext>
            </p:extLst>
          </p:nvPr>
        </p:nvGraphicFramePr>
        <p:xfrm>
          <a:off x="4572000" y="2564296"/>
          <a:ext cx="2812844" cy="281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0236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Requests in 311 for 2018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000" dirty="0" smtClean="0"/>
              <a:t>311 is able to report daily, monthly, quarterly and annual productivity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24557"/>
              </p:ext>
            </p:extLst>
          </p:nvPr>
        </p:nvGraphicFramePr>
        <p:xfrm>
          <a:off x="90558" y="1368000"/>
          <a:ext cx="8973930" cy="39135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81990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1281990">
                  <a:extLst>
                    <a:ext uri="{9D8B030D-6E8A-4147-A177-3AD203B41FA5}">
                      <a16:colId xmlns:a16="http://schemas.microsoft.com/office/drawing/2014/main" xmlns="" val="115202853"/>
                    </a:ext>
                  </a:extLst>
                </a:gridCol>
                <a:gridCol w="1281990">
                  <a:extLst>
                    <a:ext uri="{9D8B030D-6E8A-4147-A177-3AD203B41FA5}">
                      <a16:colId xmlns:a16="http://schemas.microsoft.com/office/drawing/2014/main" xmlns="" val="1010693434"/>
                    </a:ext>
                  </a:extLst>
                </a:gridCol>
                <a:gridCol w="1281990">
                  <a:extLst>
                    <a:ext uri="{9D8B030D-6E8A-4147-A177-3AD203B41FA5}">
                      <a16:colId xmlns:a16="http://schemas.microsoft.com/office/drawing/2014/main" xmlns="" val="608292439"/>
                    </a:ext>
                  </a:extLst>
                </a:gridCol>
                <a:gridCol w="1281990">
                  <a:extLst>
                    <a:ext uri="{9D8B030D-6E8A-4147-A177-3AD203B41FA5}">
                      <a16:colId xmlns:a16="http://schemas.microsoft.com/office/drawing/2014/main" xmlns="" val="1007882540"/>
                    </a:ext>
                  </a:extLst>
                </a:gridCol>
                <a:gridCol w="1281990">
                  <a:extLst>
                    <a:ext uri="{9D8B030D-6E8A-4147-A177-3AD203B41FA5}">
                      <a16:colId xmlns:a16="http://schemas.microsoft.com/office/drawing/2014/main" xmlns="" val="3778082769"/>
                    </a:ext>
                  </a:extLst>
                </a:gridCol>
                <a:gridCol w="1281990">
                  <a:extLst>
                    <a:ext uri="{9D8B030D-6E8A-4147-A177-3AD203B41FA5}">
                      <a16:colId xmlns:a16="http://schemas.microsoft.com/office/drawing/2014/main" xmlns="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Solid Waste</a:t>
                      </a:r>
                      <a:endParaRPr lang="en-ZA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Code Enforcement</a:t>
                      </a:r>
                      <a:endParaRPr lang="en-ZA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Operations</a:t>
                      </a:r>
                      <a:endParaRPr lang="en-ZA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Animal Services</a:t>
                      </a:r>
                      <a:endParaRPr lang="en-ZA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Parks and Rec</a:t>
                      </a:r>
                      <a:endParaRPr lang="en-ZA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Total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Open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373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374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Closed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83,142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26,388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11,094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4844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121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125,589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dues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719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722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Other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2,604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2805</a:t>
                      </a:r>
                      <a:endParaRPr lang="en-Z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772841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0236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"/>
            <a:ext cx="9144000" cy="5143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22" y="4735629"/>
            <a:ext cx="3688896" cy="1449553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sz="2000" dirty="0" smtClean="0"/>
              <a:t>WHAT ARE YOU WAITING FOR? 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xmlns="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>Centralized, Available, Easy Access, 24/7 Access, Feedback Friendly, Low Maintenance, High Value, Expandable</MediaServiceKeyPoint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348</Words>
  <Application>Microsoft Office PowerPoint</Application>
  <PresentationFormat>On-screen Show (4:3)</PresentationFormat>
  <Paragraphs>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Corbel</vt:lpstr>
      <vt:lpstr>Times New Roman</vt:lpstr>
      <vt:lpstr>Office Theme</vt:lpstr>
      <vt:lpstr>311 for City Services</vt:lpstr>
      <vt:lpstr>About Us</vt:lpstr>
      <vt:lpstr>311 is Progressive</vt:lpstr>
      <vt:lpstr>311 is Versatile Option 1</vt:lpstr>
      <vt:lpstr>Department Efficacy and Efficiency</vt:lpstr>
      <vt:lpstr>311 is easy to remember</vt:lpstr>
      <vt:lpstr>311 information</vt:lpstr>
      <vt:lpstr>Number of Requests in 311 for 2018</vt:lpstr>
      <vt:lpstr>Large image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311: The Thread That Binds the City Together</dc:title>
  <dc:creator/>
  <cp:lastModifiedBy/>
  <cp:revision>1</cp:revision>
  <dcterms:created xsi:type="dcterms:W3CDTF">2019-08-12T20:10:32Z</dcterms:created>
  <dcterms:modified xsi:type="dcterms:W3CDTF">2019-08-12T21:35:59Z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